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0" r:id="rId6"/>
    <p:sldId id="260" r:id="rId7"/>
    <p:sldId id="26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3" r:id="rId17"/>
    <p:sldId id="271" r:id="rId18"/>
    <p:sldId id="272" r:id="rId19"/>
  </p:sldIdLst>
  <p:sldSz cx="14630400" cy="8229600"/>
  <p:notesSz cx="8229600" cy="14630400"/>
  <p:embeddedFontLst>
    <p:embeddedFont>
      <p:font typeface="Epilogue" panose="020B0604020202020204" charset="0"/>
      <p:regular r:id="rId21"/>
    </p:embeddedFont>
    <p:embeddedFont>
      <p:font typeface="Fraunces Medium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018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sv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3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2.pn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sv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40.svg"/><Relationship Id="rId5" Type="http://schemas.openxmlformats.org/officeDocument/2006/relationships/image" Target="../media/image49.svg"/><Relationship Id="rId10" Type="http://schemas.openxmlformats.org/officeDocument/2006/relationships/image" Target="../media/image39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sv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9036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VETRI DQX – Intelligent Data Quality &amp; Normalization Engine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480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AI-powered Data Validation using AIRLLM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266140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project focuses on solving real-world data quality problems using AI and layered validation.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93790" y="68115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- QUANTUM_CORE_GEN'X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CB0510-4D06-7F37-7A23-561DDA4A1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397" y="7772336"/>
            <a:ext cx="2172003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971" y="565785"/>
            <a:ext cx="13190458" cy="1285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Duplicate Record Detection – Smart Deduplication Engine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9971" y="2159675"/>
            <a:ext cx="13190458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Identifying and eliminating redundant data with AI-powered matching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9971" y="2925723"/>
            <a:ext cx="2571274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Duplicate Types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19971" y="3452813"/>
            <a:ext cx="4016693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Exact Duplicates: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Identical records across all fields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9971" y="4182904"/>
            <a:ext cx="4016693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Partial Duplicates: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Same person, different field values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19971" y="4912995"/>
            <a:ext cx="4016693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Semantic Duplicates: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Same entity, different representations (John vs Jon)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9971" y="5972175"/>
            <a:ext cx="4016693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Fuzzy Matches: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Similar but not identical entries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246013" y="2925723"/>
            <a:ext cx="2657118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Detection Techniques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246013" y="3452813"/>
            <a:ext cx="4016693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Email &amp; Phone Matching: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Primary identifier comparison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246013" y="4182904"/>
            <a:ext cx="4016693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Key Field Comparison: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Critical field analysis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246013" y="4912995"/>
            <a:ext cx="4016693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Fuzzy String Matching: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Similarity scoring algorithm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246013" y="5643086"/>
            <a:ext cx="4016693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Weighted Scoring: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Confidence-based matching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246013" y="6373178"/>
            <a:ext cx="4016693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Machine Learning: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Pattern recognition for complex matches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772055" y="2925723"/>
            <a:ext cx="2571274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Business Impact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9772055" y="3452813"/>
            <a:ext cx="4153614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 Integrity: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Single source of truth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772055" y="3853815"/>
            <a:ext cx="4153614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Cost Reduction: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Eliminate redundant processing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772055" y="4583906"/>
            <a:ext cx="4153614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Better Analytics: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Accurate customer insights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772055" y="5313998"/>
            <a:ext cx="4153614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Improved Targeting: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Precise marketing campaigns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772055" y="6044089"/>
            <a:ext cx="4153614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Compliance:</a:t>
            </a: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GDPR/data governance requirements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19971" y="7334607"/>
            <a:ext cx="13190458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Ensures one unique record per entity – maintaining data integrity and operational efficiency.</a:t>
            </a:r>
            <a:endParaRPr lang="en-US" sz="16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456C754-1914-14EF-35F7-7D43FCC62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397" y="7772336"/>
            <a:ext cx="2172003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302" y="750808"/>
            <a:ext cx="10129004" cy="627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Field Validation &amp; Inconsistency Detection</a:t>
            </a:r>
            <a:endParaRPr lang="en-US" sz="3950" dirty="0"/>
          </a:p>
        </p:txBody>
      </p:sp>
      <p:sp>
        <p:nvSpPr>
          <p:cNvPr id="3" name="Shape 1"/>
          <p:cNvSpPr/>
          <p:nvPr/>
        </p:nvSpPr>
        <p:spPr>
          <a:xfrm>
            <a:off x="703302" y="1780461"/>
            <a:ext cx="4273987" cy="5150763"/>
          </a:xfrm>
          <a:prstGeom prst="roundRect">
            <a:avLst>
              <a:gd name="adj" fmla="val 197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11781" y="1988939"/>
            <a:ext cx="602813" cy="602813"/>
          </a:xfrm>
          <a:prstGeom prst="roundRect">
            <a:avLst>
              <a:gd name="adj" fmla="val 15167366"/>
            </a:avLst>
          </a:prstGeom>
          <a:solidFill>
            <a:srgbClr val="8C98CA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7516" y="2154674"/>
            <a:ext cx="271224" cy="27122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11781" y="2792611"/>
            <a:ext cx="2710101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Invalid Field Detection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11781" y="3227070"/>
            <a:ext cx="385703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Empty or Null Values: Missing required data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11781" y="3940254"/>
            <a:ext cx="385703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Format Violations: Data doesn't match expected pattern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11781" y="4653439"/>
            <a:ext cx="385703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Type Mismatches: Wrong data type (text in number field)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911781" y="5366623"/>
            <a:ext cx="385703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Length Violations: Data exceeds or falls short of limits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911781" y="6079808"/>
            <a:ext cx="385703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Special Character Issues: Unexpected symbols or encoding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5178147" y="1780461"/>
            <a:ext cx="4273987" cy="5150763"/>
          </a:xfrm>
          <a:prstGeom prst="roundRect">
            <a:avLst>
              <a:gd name="adj" fmla="val 197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386626" y="1988939"/>
            <a:ext cx="602813" cy="602813"/>
          </a:xfrm>
          <a:prstGeom prst="roundRect">
            <a:avLst>
              <a:gd name="adj" fmla="val 15167366"/>
            </a:avLst>
          </a:prstGeom>
          <a:solidFill>
            <a:srgbClr val="8C98CA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2361" y="2154674"/>
            <a:ext cx="271224" cy="271224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386626" y="2792611"/>
            <a:ext cx="2650927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Missing Field Patterns</a:t>
            </a:r>
            <a:endParaRPr lang="en-US" sz="1950" dirty="0"/>
          </a:p>
        </p:txBody>
      </p:sp>
      <p:sp>
        <p:nvSpPr>
          <p:cNvPr id="16" name="Text 12"/>
          <p:cNvSpPr/>
          <p:nvPr/>
        </p:nvSpPr>
        <p:spPr>
          <a:xfrm>
            <a:off x="5386626" y="3227070"/>
            <a:ext cx="385703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Completely Empty Fields: No data provided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5386626" y="3940254"/>
            <a:ext cx="385703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Partial Data: Incomplete information (first name only)</a:t>
            </a:r>
            <a:endParaRPr lang="en-US" sz="1550" dirty="0"/>
          </a:p>
        </p:txBody>
      </p:sp>
      <p:sp>
        <p:nvSpPr>
          <p:cNvPr id="18" name="Text 14"/>
          <p:cNvSpPr/>
          <p:nvPr/>
        </p:nvSpPr>
        <p:spPr>
          <a:xfrm>
            <a:off x="5386626" y="4653439"/>
            <a:ext cx="385703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Default/Placeholder Values: "N/A", "Unknown", "TBD","NULL","NONE"</a:t>
            </a:r>
            <a:endParaRPr lang="en-US" sz="1550" dirty="0"/>
          </a:p>
        </p:txBody>
      </p:sp>
      <p:sp>
        <p:nvSpPr>
          <p:cNvPr id="19" name="Text 15"/>
          <p:cNvSpPr/>
          <p:nvPr/>
        </p:nvSpPr>
        <p:spPr>
          <a:xfrm>
            <a:off x="5386626" y="5366623"/>
            <a:ext cx="385703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Whitespace Only: Spaces instead of actual data</a:t>
            </a:r>
            <a:endParaRPr lang="en-US" sz="1550" dirty="0"/>
          </a:p>
        </p:txBody>
      </p:sp>
      <p:sp>
        <p:nvSpPr>
          <p:cNvPr id="20" name="Text 16"/>
          <p:cNvSpPr/>
          <p:nvPr/>
        </p:nvSpPr>
        <p:spPr>
          <a:xfrm>
            <a:off x="5386626" y="6079808"/>
            <a:ext cx="385703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Zero or Negative Values: Invalid numeric entries</a:t>
            </a:r>
            <a:endParaRPr lang="en-US" sz="1550" dirty="0"/>
          </a:p>
        </p:txBody>
      </p:sp>
      <p:sp>
        <p:nvSpPr>
          <p:cNvPr id="21" name="Shape 17"/>
          <p:cNvSpPr/>
          <p:nvPr/>
        </p:nvSpPr>
        <p:spPr>
          <a:xfrm>
            <a:off x="9652992" y="1780461"/>
            <a:ext cx="4274106" cy="5150763"/>
          </a:xfrm>
          <a:prstGeom prst="roundRect">
            <a:avLst>
              <a:gd name="adj" fmla="val 197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Shape 18"/>
          <p:cNvSpPr/>
          <p:nvPr/>
        </p:nvSpPr>
        <p:spPr>
          <a:xfrm>
            <a:off x="9861471" y="1988939"/>
            <a:ext cx="602813" cy="602813"/>
          </a:xfrm>
          <a:prstGeom prst="roundRect">
            <a:avLst>
              <a:gd name="adj" fmla="val 15167366"/>
            </a:avLst>
          </a:prstGeom>
          <a:solidFill>
            <a:srgbClr val="8C98CA"/>
          </a:solidFill>
          <a:ln/>
        </p:spPr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27206" y="2154674"/>
            <a:ext cx="271224" cy="271224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9861471" y="2792611"/>
            <a:ext cx="3518654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Correction &amp; Standardization</a:t>
            </a:r>
            <a:endParaRPr lang="en-US" sz="1950" dirty="0"/>
          </a:p>
        </p:txBody>
      </p:sp>
      <p:sp>
        <p:nvSpPr>
          <p:cNvPr id="25" name="Text 20"/>
          <p:cNvSpPr/>
          <p:nvPr/>
        </p:nvSpPr>
        <p:spPr>
          <a:xfrm>
            <a:off x="9861471" y="3227070"/>
            <a:ext cx="385714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Auto-Fill Suggestions: Intelligent field completion</a:t>
            </a:r>
            <a:endParaRPr lang="en-US" sz="1550" dirty="0"/>
          </a:p>
        </p:txBody>
      </p:sp>
      <p:sp>
        <p:nvSpPr>
          <p:cNvPr id="26" name="Text 21"/>
          <p:cNvSpPr/>
          <p:nvPr/>
        </p:nvSpPr>
        <p:spPr>
          <a:xfrm>
            <a:off x="9861471" y="3940254"/>
            <a:ext cx="385714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Format Normalization: Convert to standard format</a:t>
            </a:r>
            <a:endParaRPr lang="en-US" sz="1550" dirty="0"/>
          </a:p>
        </p:txBody>
      </p:sp>
      <p:sp>
        <p:nvSpPr>
          <p:cNvPr id="27" name="Text 22"/>
          <p:cNvSpPr/>
          <p:nvPr/>
        </p:nvSpPr>
        <p:spPr>
          <a:xfrm>
            <a:off x="9861471" y="4653439"/>
            <a:ext cx="385714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 Enrichment: Fill gaps with verified sources</a:t>
            </a:r>
            <a:endParaRPr lang="en-US" sz="1550" dirty="0"/>
          </a:p>
        </p:txBody>
      </p:sp>
      <p:sp>
        <p:nvSpPr>
          <p:cNvPr id="28" name="Text 23"/>
          <p:cNvSpPr/>
          <p:nvPr/>
        </p:nvSpPr>
        <p:spPr>
          <a:xfrm>
            <a:off x="9861471" y="5366623"/>
            <a:ext cx="385714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Validation Rules: Apply business logic checks</a:t>
            </a:r>
            <a:endParaRPr lang="en-US" sz="1550" dirty="0"/>
          </a:p>
        </p:txBody>
      </p:sp>
      <p:sp>
        <p:nvSpPr>
          <p:cNvPr id="29" name="Text 24"/>
          <p:cNvSpPr/>
          <p:nvPr/>
        </p:nvSpPr>
        <p:spPr>
          <a:xfrm>
            <a:off x="9861471" y="6079808"/>
            <a:ext cx="385714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Quality Scoring: Rate field completeness</a:t>
            </a:r>
            <a:endParaRPr lang="en-US" sz="1550" dirty="0"/>
          </a:p>
        </p:txBody>
      </p:sp>
      <p:sp>
        <p:nvSpPr>
          <p:cNvPr id="30" name="Text 25"/>
          <p:cNvSpPr/>
          <p:nvPr/>
        </p:nvSpPr>
        <p:spPr>
          <a:xfrm>
            <a:off x="1213128" y="7782639"/>
            <a:ext cx="13223796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Ensures every field meets quality standards and business requirements.</a:t>
            </a:r>
            <a:endParaRPr lang="en-US" sz="155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BE5C946-7991-31B3-8A05-27031F081D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58397" y="7741999"/>
            <a:ext cx="2172003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41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2233851"/>
            <a:ext cx="63187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Job Title Challenge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5096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0907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Same job roles written differently across systems: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2062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Software Engineer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46282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SDE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90502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SWE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34722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Developer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35096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856321" y="4090749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Poor analytics and incorrect role classification lead to flawed business decisions and reporting inconsistencies.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1887" y="1610797"/>
            <a:ext cx="5010626" cy="501062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6155" y="523399"/>
            <a:ext cx="7811691" cy="1189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AI-Powered Job Title Normalization</a:t>
            </a:r>
            <a:endParaRPr lang="en-US" sz="37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55" y="1998583"/>
            <a:ext cx="951667" cy="114204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808083" y="2188845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Raw Job Titles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1808083" y="2600325"/>
            <a:ext cx="666976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Inconsistent input data from multiple sources</a:t>
            </a:r>
            <a:endParaRPr lang="en-US" sz="14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55" y="3140631"/>
            <a:ext cx="951667" cy="114204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808083" y="3330893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Text Cleaning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808083" y="3742373"/>
            <a:ext cx="666976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Remove noise and standardize format</a:t>
            </a:r>
            <a:endParaRPr lang="en-US" sz="14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155" y="4282678"/>
            <a:ext cx="951667" cy="114204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808083" y="4472940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AIRLLM Embedding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1808083" y="4884420"/>
            <a:ext cx="666976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Generate semantic representations</a:t>
            </a:r>
            <a:endParaRPr lang="en-US" sz="14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155" y="5424726"/>
            <a:ext cx="951667" cy="114204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08083" y="5614988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Similarity Grouping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1808083" y="6026468"/>
            <a:ext cx="666976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Cluster related job titles together</a:t>
            </a:r>
            <a:endParaRPr lang="en-US" sz="14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155" y="6566773"/>
            <a:ext cx="951667" cy="1142048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1808083" y="6757035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Standard Job Titles</a:t>
            </a: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1808083" y="7168515"/>
            <a:ext cx="6669762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Clean, consistent output taxonomy</a:t>
            </a:r>
            <a:endParaRPr lang="en-US" sz="1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581978"/>
            <a:ext cx="5284113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Why AIRLLM?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39735" y="1559362"/>
            <a:ext cx="4242673" cy="4276249"/>
          </a:xfrm>
          <a:prstGeom prst="roundRect">
            <a:avLst>
              <a:gd name="adj" fmla="val 209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58691" y="177831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Lightweight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958691" y="2235279"/>
            <a:ext cx="3804761" cy="3381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Optimized LLM inference with minimal memory footprint. Runs efficiently on standard hardware without requiring expensive GPU infrastructure. Reduces computational overhead by up to 60% compared to traditional LLM approaches, making it cost-effective and accessible for organizations of all sizes.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5193744" y="1559362"/>
            <a:ext cx="4242792" cy="4276249"/>
          </a:xfrm>
          <a:prstGeom prst="roundRect">
            <a:avLst>
              <a:gd name="adj" fmla="val 209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12700" y="177831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Fast Performance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5412700" y="2235279"/>
            <a:ext cx="3804880" cy="270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Faster than full LLM pipelines for real-world tasks. Delivers sub-second response times for job title normalization and semantic processing. Enables real-time data quality validation at scale without any performance degradation, even with millions of records.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9647873" y="1559362"/>
            <a:ext cx="4242673" cy="4276249"/>
          </a:xfrm>
          <a:prstGeom prst="roundRect">
            <a:avLst>
              <a:gd name="adj" fmla="val 209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66828" y="177831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Fully Offline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9866828" y="2235279"/>
            <a:ext cx="3804761" cy="2705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Pretrained LLM runs locally with no cloud API dependency. Complete data sovereignty and zero latency. No reliance on external services or internet connectivity for core processing. Eliminates vendor lock-in risks and ensures complete independence.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39735" y="6073378"/>
            <a:ext cx="13150929" cy="1574244"/>
          </a:xfrm>
          <a:prstGeom prst="roundRect">
            <a:avLst>
              <a:gd name="adj" fmla="val 5639"/>
            </a:avLst>
          </a:prstGeom>
          <a:solidFill>
            <a:srgbClr val="181E34"/>
          </a:solidFill>
          <a:ln/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71" y="6373416"/>
            <a:ext cx="264200" cy="211336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1426607" y="6337459"/>
            <a:ext cx="12252722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Enterprise-Friendly:</a:t>
            </a:r>
            <a:r>
              <a:rPr lang="en-US" sz="165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We don't send data outside. Everything runs locally, ensuring cost-effectiveness, complete data security, regulatory compliance, protection against API rate limits, and independence from third-party vendors. Your data stays yours.</a:t>
            </a:r>
            <a:endParaRPr lang="en-US" sz="16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892039-36AB-0EE4-29F2-43AB7468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397" y="7772336"/>
            <a:ext cx="2172003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805" y="543639"/>
            <a:ext cx="5223153" cy="480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Quality Assurance &amp; Scoring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37805" y="1407914"/>
            <a:ext cx="192107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Errors Detected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37805" y="1801654"/>
            <a:ext cx="5057656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Typos and spelling mistakes: Identifies and corrects common misspellings and grammatical errors in job titles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530304" y="6165056"/>
            <a:ext cx="5057656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Invalid email formats: Validates email structure and domain authenticity using advanced verification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30304" y="2565916"/>
            <a:ext cx="5057656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Duplicate records: Detects and flags identical or near-duplicate entries across datasets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30304" y="3102322"/>
            <a:ext cx="5057656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Inconsistent formatting: Standardizes capitalization, spacing, and special characters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30304" y="3682782"/>
            <a:ext cx="5057656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Phone number validation: Uses Twilio to verify active and correctly formatted phone numbers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530304" y="4240470"/>
            <a:ext cx="5057656" cy="737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Temporary/disposable email detection: Blocks common disposable email providers (e.g., mailinator.com, 10minutemail.com)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537805" y="5044022"/>
            <a:ext cx="5057656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 completeness checks: Flags missing required fields essential for record integrity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530304" y="5599960"/>
            <a:ext cx="5057656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Outlier detection: Identifies unusual patterns or anomalies that indicate potential data issues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5977890" y="1407914"/>
            <a:ext cx="5166717" cy="384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Our Multi-Layer Validation Process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5977890" y="1965007"/>
            <a:ext cx="153591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5977890" y="2203252"/>
            <a:ext cx="3984308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5" name="Text 13"/>
          <p:cNvSpPr/>
          <p:nvPr/>
        </p:nvSpPr>
        <p:spPr>
          <a:xfrm>
            <a:off x="5977890" y="2325767"/>
            <a:ext cx="240375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Standardization &amp; Parsing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977890" y="2719507"/>
            <a:ext cx="3984308" cy="737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Initial processing to standardize formats, correct simple errors, and parse raw data into structured fields.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10115788" y="1965007"/>
            <a:ext cx="153591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10115788" y="2203252"/>
            <a:ext cx="3984308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9" name="Text 17"/>
          <p:cNvSpPr/>
          <p:nvPr/>
        </p:nvSpPr>
        <p:spPr>
          <a:xfrm>
            <a:off x="10115788" y="2325767"/>
            <a:ext cx="2032159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Rule-Based Validation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0115788" y="2719507"/>
            <a:ext cx="3984308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Application of predefined business rules and regex patterns for data type, range, and format validation.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5977890" y="3725942"/>
            <a:ext cx="153591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400" dirty="0"/>
          </a:p>
        </p:txBody>
      </p:sp>
      <p:sp>
        <p:nvSpPr>
          <p:cNvPr id="22" name="Shape 20"/>
          <p:cNvSpPr/>
          <p:nvPr/>
        </p:nvSpPr>
        <p:spPr>
          <a:xfrm>
            <a:off x="5977890" y="3964186"/>
            <a:ext cx="3984308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23" name="Text 21"/>
          <p:cNvSpPr/>
          <p:nvPr/>
        </p:nvSpPr>
        <p:spPr>
          <a:xfrm>
            <a:off x="5977890" y="4086701"/>
            <a:ext cx="2901553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AI-Powered Anomaly Detection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977890" y="4480441"/>
            <a:ext cx="3984308" cy="737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Leverages machine learning to identify complex inconsistencies, outliers, and potential fraud beyond simple rules.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10115788" y="3725942"/>
            <a:ext cx="153591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400" dirty="0"/>
          </a:p>
        </p:txBody>
      </p:sp>
      <p:sp>
        <p:nvSpPr>
          <p:cNvPr id="26" name="Shape 24"/>
          <p:cNvSpPr/>
          <p:nvPr/>
        </p:nvSpPr>
        <p:spPr>
          <a:xfrm>
            <a:off x="10115788" y="3964186"/>
            <a:ext cx="3984308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27" name="Text 25"/>
          <p:cNvSpPr/>
          <p:nvPr/>
        </p:nvSpPr>
        <p:spPr>
          <a:xfrm>
            <a:off x="10115788" y="4086701"/>
            <a:ext cx="2077045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 Verification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115788" y="4480441"/>
            <a:ext cx="3984308" cy="737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Integration with external APIs (e.g., Twilio for phone, email verification services) for live data accuracy checks.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5977890" y="5486876"/>
            <a:ext cx="153591" cy="192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05</a:t>
            </a:r>
            <a:endParaRPr lang="en-US" sz="1400" dirty="0"/>
          </a:p>
        </p:txBody>
      </p:sp>
      <p:sp>
        <p:nvSpPr>
          <p:cNvPr id="30" name="Shape 28"/>
          <p:cNvSpPr/>
          <p:nvPr/>
        </p:nvSpPr>
        <p:spPr>
          <a:xfrm>
            <a:off x="5977890" y="5725120"/>
            <a:ext cx="8122206" cy="2286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31" name="Text 29"/>
          <p:cNvSpPr/>
          <p:nvPr/>
        </p:nvSpPr>
        <p:spPr>
          <a:xfrm>
            <a:off x="5977890" y="5847636"/>
            <a:ext cx="2139791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Continuous Monitoring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977890" y="6241375"/>
            <a:ext cx="812220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Ongoing assessment and feedback loop to adapt validation rules and improve data quality over time.</a:t>
            </a:r>
            <a:endParaRPr lang="en-US" sz="1400" dirty="0"/>
          </a:p>
        </p:txBody>
      </p:sp>
      <p:sp>
        <p:nvSpPr>
          <p:cNvPr id="33" name="Text 31"/>
          <p:cNvSpPr/>
          <p:nvPr/>
        </p:nvSpPr>
        <p:spPr>
          <a:xfrm>
            <a:off x="537805" y="6948249"/>
            <a:ext cx="13554789" cy="737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endParaRPr lang="en-US" sz="14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ACF720A-FEA9-9F15-F264-34465DB96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8397" y="7772336"/>
            <a:ext cx="2172003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0436"/>
            <a:ext cx="75535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Interactive Data Quality Bot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6793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Empowering users with direct access to data insights, our new conversational AI tool simplifies complex data querying and quality checks, built directly on top of the AIRLLM engine.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3023235"/>
            <a:ext cx="907256" cy="907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421397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Retrieve Specifics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5058728"/>
            <a:ext cx="232981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Instantly fetch exact entries or details from your normalized datasets using natural language commands.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07093" y="3023235"/>
            <a:ext cx="907256" cy="907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407093" y="421397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Pinpoint Inconsistencies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3407093" y="5058728"/>
            <a:ext cx="232981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Automatically identify and isolate any remaining inconsistent or anomalous data points for further review.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20395" y="3023235"/>
            <a:ext cx="907256" cy="90725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20395" y="421397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Query Analyzed Data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6020395" y="5058728"/>
            <a:ext cx="23298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Gain quick insights by querying overall analyzed data, trend summaries, and quality metrics with simple questions.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585311"/>
            <a:ext cx="7564398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Results &amp; What Makes Us Unique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74370" y="1476375"/>
            <a:ext cx="433507" cy="433507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1300520" y="154257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Proven Results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300520" y="1959054"/>
            <a:ext cx="716911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Significantly reduced data errors and improved consistency across all datasets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74370" y="2960608"/>
            <a:ext cx="433507" cy="433507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8" name="Text 5"/>
          <p:cNvSpPr/>
          <p:nvPr/>
        </p:nvSpPr>
        <p:spPr>
          <a:xfrm>
            <a:off x="1300520" y="3026807"/>
            <a:ext cx="2437328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Offline AI Innovation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300520" y="3443288"/>
            <a:ext cx="716911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Unique AIRLLM implementation ensures data never leaves your infrastructure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4370" y="4444841"/>
            <a:ext cx="433507" cy="433507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300520" y="4511040"/>
            <a:ext cx="259020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Multi-Layer Validation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300520" y="4927521"/>
            <a:ext cx="716911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Comprehensive quality checks at every stage of the pipeline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4370" y="5620941"/>
            <a:ext cx="433507" cy="433507"/>
          </a:xfrm>
          <a:prstGeom prst="roundRect">
            <a:avLst>
              <a:gd name="adj" fmla="val 18668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300520" y="5687139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Unique Ideas 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300520" y="6103620"/>
            <a:ext cx="7169110" cy="1540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Phone numbers are validated using </a:t>
            </a:r>
            <a:r>
              <a:rPr lang="en-US" sz="15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Twilio</a:t>
            </a: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to ensure they are active and correctly formatted, while email addresses are verified by allowing trusted providers such as </a:t>
            </a:r>
            <a:r>
              <a:rPr lang="en-US" sz="15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Gmail, Yahoo, and Outlook</a:t>
            </a: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and blocking </a:t>
            </a:r>
            <a:r>
              <a:rPr lang="en-US" sz="15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temporary or disposable email services </a:t>
            </a: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providers like mailinator.com, 10minutemail.com, tempmail.com, etc. to maintain data authenticity.</a:t>
            </a:r>
            <a:endParaRPr lang="en-US" sz="15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399A45A-A614-1F65-1B9E-267ADD52D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25" y="2965893"/>
            <a:ext cx="477395" cy="4773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4073AE-60F5-4AC4-58C5-DDCC28654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25" y="1486387"/>
            <a:ext cx="472667" cy="4726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0EAA05-D669-C75D-0B9B-4778DBFA4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71" y="4488054"/>
            <a:ext cx="433508" cy="43350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06E7326-84AC-0502-28F8-87F31311A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004" y="5670112"/>
            <a:ext cx="433508" cy="43350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357" y="596146"/>
            <a:ext cx="5691307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Future Enhancements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1081921" y="2570678"/>
            <a:ext cx="3902988" cy="216337"/>
          </a:xfrm>
          <a:prstGeom prst="roundRect">
            <a:avLst>
              <a:gd name="adj" fmla="val 4201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7357" y="2354342"/>
            <a:ext cx="649129" cy="649129"/>
          </a:xfrm>
          <a:prstGeom prst="roundRect">
            <a:avLst>
              <a:gd name="adj" fmla="val 7043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639" y="2516624"/>
            <a:ext cx="324564" cy="32456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73693" y="3219807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 APIs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73693" y="3687723"/>
            <a:ext cx="3794998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Instant data quality validation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525929" y="2246114"/>
            <a:ext cx="3902988" cy="216337"/>
          </a:xfrm>
          <a:prstGeom prst="roundRect">
            <a:avLst>
              <a:gd name="adj" fmla="val 4201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01364" y="2029778"/>
            <a:ext cx="649129" cy="649129"/>
          </a:xfrm>
          <a:prstGeom prst="roundRect">
            <a:avLst>
              <a:gd name="adj" fmla="val 7043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3647" y="2192060"/>
            <a:ext cx="324564" cy="32456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7701" y="2895243"/>
            <a:ext cx="2756416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Self-Learning Models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5417701" y="3363158"/>
            <a:ext cx="3794998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Continuous improvement from feedback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969937" y="1921550"/>
            <a:ext cx="3902988" cy="216337"/>
          </a:xfrm>
          <a:prstGeom prst="roundRect">
            <a:avLst>
              <a:gd name="adj" fmla="val 4201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645372" y="1705213"/>
            <a:ext cx="649129" cy="649129"/>
          </a:xfrm>
          <a:prstGeom prst="roundRect">
            <a:avLst>
              <a:gd name="adj" fmla="val 7043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7654" y="1867495"/>
            <a:ext cx="324564" cy="32456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1709" y="2570678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DQ Dashboard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9861709" y="3038594"/>
            <a:ext cx="3794998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Visual insights and monitoring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57357" y="4623483"/>
            <a:ext cx="13115687" cy="34647"/>
          </a:xfrm>
          <a:prstGeom prst="rect">
            <a:avLst/>
          </a:prstGeom>
          <a:solidFill>
            <a:srgbClr val="EBECEF">
              <a:alpha val="50000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1081921" y="5226010"/>
            <a:ext cx="9943028" cy="405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VETRI DQX delivers intelligent, scalable, and secure data quality</a:t>
            </a:r>
            <a:endParaRPr lang="en-US" sz="2550" dirty="0"/>
          </a:p>
        </p:txBody>
      </p:sp>
      <p:sp>
        <p:nvSpPr>
          <p:cNvPr id="20" name="Shape 15"/>
          <p:cNvSpPr/>
          <p:nvPr/>
        </p:nvSpPr>
        <p:spPr>
          <a:xfrm>
            <a:off x="757357" y="4901446"/>
            <a:ext cx="30480" cy="1054775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21" name="Text 16"/>
          <p:cNvSpPr/>
          <p:nvPr/>
        </p:nvSpPr>
        <p:spPr>
          <a:xfrm>
            <a:off x="757357" y="6280785"/>
            <a:ext cx="10820400" cy="1352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650"/>
              </a:lnSpc>
              <a:buNone/>
            </a:pPr>
            <a:r>
              <a:rPr lang="en-US" sz="8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Thank You</a:t>
            </a:r>
            <a:endParaRPr lang="en-US" sz="85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36871F-9678-6D4B-DC4F-777C28E878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58397" y="7772336"/>
            <a:ext cx="2172003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2078" y="540544"/>
            <a:ext cx="7812643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Why Data Quality Matters: The Real-World Problem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52078" y="2204680"/>
            <a:ext cx="2550914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is the Foundation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152078" y="2692003"/>
            <a:ext cx="3674269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Every system depends on data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152078" y="3062883"/>
            <a:ext cx="367426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Core input for analytics, AI, and decision systems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152078" y="3738086"/>
            <a:ext cx="367426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Poor data quality breaks even the best algorithms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52078" y="4536877"/>
            <a:ext cx="2892743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Real-World Data is Messy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152078" y="5024199"/>
            <a:ext cx="3674269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Enterprise data is rarely clean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152078" y="5395079"/>
            <a:ext cx="367426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User-entered data contains errors and typos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152078" y="6070283"/>
            <a:ext cx="367426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Fake emails &amp; temporary phone numbers are common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10298073" y="2204680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Specific Problems</a:t>
            </a:r>
            <a:endParaRPr lang="en-US" sz="18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8073" y="2715816"/>
            <a:ext cx="475536" cy="47553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1011376" y="2828687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Invalid Emails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11011376" y="3316010"/>
            <a:ext cx="2960965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Fake or temporary email usage</a:t>
            </a:r>
            <a:endParaRPr lang="en-US" sz="145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8073" y="4000738"/>
            <a:ext cx="475536" cy="47553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1011376" y="4113609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Incorrect Phones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11011376" y="4600932"/>
            <a:ext cx="2960965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Wrong or dummy numbers</a:t>
            </a:r>
            <a:endParaRPr lang="en-US" sz="145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98073" y="5285661"/>
            <a:ext cx="475536" cy="475536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1011376" y="5398532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Duplicate Records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11011376" y="5885855"/>
            <a:ext cx="2960965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Redundant entries</a:t>
            </a:r>
            <a:endParaRPr lang="en-US" sz="145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98073" y="6570583"/>
            <a:ext cx="475536" cy="47553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1011376" y="6683454"/>
            <a:ext cx="2377678" cy="29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Inconsistent Fields</a:t>
            </a:r>
            <a:endParaRPr lang="en-US" sz="1850" dirty="0"/>
          </a:p>
        </p:txBody>
      </p:sp>
      <p:sp>
        <p:nvSpPr>
          <p:cNvPr id="24" name="Text 17"/>
          <p:cNvSpPr/>
          <p:nvPr/>
        </p:nvSpPr>
        <p:spPr>
          <a:xfrm>
            <a:off x="11011376" y="7170777"/>
            <a:ext cx="2960965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Missing or varied formats</a:t>
            </a:r>
            <a:endParaRPr lang="en-US" sz="14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4588B92-81A8-EFA2-0EFD-4F7DC22C78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58397" y="7772336"/>
            <a:ext cx="2172003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494" y="413623"/>
            <a:ext cx="7628096" cy="470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                                               The Challenge: Impact &amp; Limitations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26494" y="943808"/>
            <a:ext cx="3339584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Business Impact of Poor Data Quality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526494" y="1404342"/>
            <a:ext cx="1697117" cy="866656"/>
          </a:xfrm>
          <a:prstGeom prst="roundRect">
            <a:avLst>
              <a:gd name="adj" fmla="val 729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269325" y="1705451"/>
            <a:ext cx="211455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2373987" y="1554718"/>
            <a:ext cx="1880354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Low Trust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2373987" y="1879878"/>
            <a:ext cx="2411968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Reduced confidence in systems.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2298740" y="2267188"/>
            <a:ext cx="11730038" cy="7620"/>
          </a:xfrm>
          <a:prstGeom prst="roundRect">
            <a:avLst>
              <a:gd name="adj" fmla="val 829174"/>
            </a:avLst>
          </a:prstGeom>
          <a:solidFill>
            <a:srgbClr val="414A70"/>
          </a:solidFill>
          <a:ln/>
        </p:spPr>
      </p:sp>
      <p:sp>
        <p:nvSpPr>
          <p:cNvPr id="9" name="Shape 7"/>
          <p:cNvSpPr/>
          <p:nvPr/>
        </p:nvSpPr>
        <p:spPr>
          <a:xfrm>
            <a:off x="526494" y="2346127"/>
            <a:ext cx="3394353" cy="866656"/>
          </a:xfrm>
          <a:prstGeom prst="roundRect">
            <a:avLst>
              <a:gd name="adj" fmla="val 729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117884" y="2647236"/>
            <a:ext cx="211455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4071223" y="2496503"/>
            <a:ext cx="1789867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Financial Loss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4071223" y="2821662"/>
            <a:ext cx="1789867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Direct monetary impact.</a:t>
            </a:r>
            <a:endParaRPr lang="en-US" sz="1150" dirty="0"/>
          </a:p>
        </p:txBody>
      </p:sp>
      <p:sp>
        <p:nvSpPr>
          <p:cNvPr id="13" name="Shape 11"/>
          <p:cNvSpPr/>
          <p:nvPr/>
        </p:nvSpPr>
        <p:spPr>
          <a:xfrm>
            <a:off x="3995976" y="3208973"/>
            <a:ext cx="10032802" cy="7620"/>
          </a:xfrm>
          <a:prstGeom prst="roundRect">
            <a:avLst>
              <a:gd name="adj" fmla="val 829174"/>
            </a:avLst>
          </a:prstGeom>
          <a:solidFill>
            <a:srgbClr val="414A70"/>
          </a:solidFill>
          <a:ln/>
        </p:spPr>
      </p:sp>
      <p:sp>
        <p:nvSpPr>
          <p:cNvPr id="14" name="Shape 12"/>
          <p:cNvSpPr/>
          <p:nvPr/>
        </p:nvSpPr>
        <p:spPr>
          <a:xfrm>
            <a:off x="526494" y="3287911"/>
            <a:ext cx="5091470" cy="866656"/>
          </a:xfrm>
          <a:prstGeom prst="roundRect">
            <a:avLst>
              <a:gd name="adj" fmla="val 729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2966442" y="3589020"/>
            <a:ext cx="211455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5768340" y="3438287"/>
            <a:ext cx="1633538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Poor Decisions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5768340" y="3763447"/>
            <a:ext cx="1633538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Based on flawed data.</a:t>
            </a:r>
            <a:endParaRPr lang="en-US" sz="1150" dirty="0"/>
          </a:p>
        </p:txBody>
      </p:sp>
      <p:sp>
        <p:nvSpPr>
          <p:cNvPr id="18" name="Shape 16"/>
          <p:cNvSpPr/>
          <p:nvPr/>
        </p:nvSpPr>
        <p:spPr>
          <a:xfrm>
            <a:off x="5693093" y="4150757"/>
            <a:ext cx="8335685" cy="7620"/>
          </a:xfrm>
          <a:prstGeom prst="roundRect">
            <a:avLst>
              <a:gd name="adj" fmla="val 829174"/>
            </a:avLst>
          </a:prstGeom>
          <a:solidFill>
            <a:srgbClr val="414A70"/>
          </a:solidFill>
          <a:ln/>
        </p:spPr>
      </p:sp>
      <p:sp>
        <p:nvSpPr>
          <p:cNvPr id="19" name="Shape 17"/>
          <p:cNvSpPr/>
          <p:nvPr/>
        </p:nvSpPr>
        <p:spPr>
          <a:xfrm>
            <a:off x="526494" y="4229695"/>
            <a:ext cx="6788706" cy="866656"/>
          </a:xfrm>
          <a:prstGeom prst="roundRect">
            <a:avLst>
              <a:gd name="adj" fmla="val 729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815120" y="4530804"/>
            <a:ext cx="211455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7465576" y="4380071"/>
            <a:ext cx="1593533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Incorrect Reports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7465576" y="4705231"/>
            <a:ext cx="159353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Misleading analysis.</a:t>
            </a:r>
            <a:endParaRPr lang="en-US" sz="1150" dirty="0"/>
          </a:p>
        </p:txBody>
      </p:sp>
      <p:sp>
        <p:nvSpPr>
          <p:cNvPr id="23" name="Text 21"/>
          <p:cNvSpPr/>
          <p:nvPr/>
        </p:nvSpPr>
        <p:spPr>
          <a:xfrm>
            <a:off x="526494" y="5321975"/>
            <a:ext cx="3906679" cy="375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Why Current Systems Fail</a:t>
            </a:r>
            <a:endParaRPr lang="en-US" sz="2350" dirty="0"/>
          </a:p>
        </p:txBody>
      </p:sp>
      <p:sp>
        <p:nvSpPr>
          <p:cNvPr id="24" name="Shape 22"/>
          <p:cNvSpPr/>
          <p:nvPr/>
        </p:nvSpPr>
        <p:spPr>
          <a:xfrm>
            <a:off x="526494" y="5923598"/>
            <a:ext cx="4425553" cy="1483519"/>
          </a:xfrm>
          <a:prstGeom prst="roundRect">
            <a:avLst>
              <a:gd name="adj" fmla="val 425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84490" y="6081593"/>
            <a:ext cx="451247" cy="451247"/>
          </a:xfrm>
          <a:prstGeom prst="roundRect">
            <a:avLst>
              <a:gd name="adj" fmla="val 20261820"/>
            </a:avLst>
          </a:prstGeom>
          <a:solidFill>
            <a:srgbClr val="8C98CA"/>
          </a:solidFill>
          <a:ln/>
        </p:spPr>
      </p:sp>
      <p:pic>
        <p:nvPicPr>
          <p:cNvPr id="2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553" y="6205657"/>
            <a:ext cx="203002" cy="203002"/>
          </a:xfrm>
          <a:prstGeom prst="rect">
            <a:avLst/>
          </a:prstGeom>
        </p:spPr>
      </p:pic>
      <p:sp>
        <p:nvSpPr>
          <p:cNvPr id="27" name="Text 24"/>
          <p:cNvSpPr/>
          <p:nvPr/>
        </p:nvSpPr>
        <p:spPr>
          <a:xfrm>
            <a:off x="684490" y="6683216"/>
            <a:ext cx="1880354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Rule-Based Only</a:t>
            </a:r>
            <a:endParaRPr lang="en-US" sz="1450" dirty="0"/>
          </a:p>
        </p:txBody>
      </p:sp>
      <p:sp>
        <p:nvSpPr>
          <p:cNvPr id="28" name="Text 25"/>
          <p:cNvSpPr/>
          <p:nvPr/>
        </p:nvSpPr>
        <p:spPr>
          <a:xfrm>
            <a:off x="684490" y="7008376"/>
            <a:ext cx="410956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Lacks semantic understanding</a:t>
            </a:r>
            <a:endParaRPr lang="en-US" sz="1150" dirty="0"/>
          </a:p>
        </p:txBody>
      </p:sp>
      <p:sp>
        <p:nvSpPr>
          <p:cNvPr id="29" name="Shape 26"/>
          <p:cNvSpPr/>
          <p:nvPr/>
        </p:nvSpPr>
        <p:spPr>
          <a:xfrm>
            <a:off x="5102423" y="5923598"/>
            <a:ext cx="4425553" cy="1483519"/>
          </a:xfrm>
          <a:prstGeom prst="roundRect">
            <a:avLst>
              <a:gd name="adj" fmla="val 425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30" name="Shape 27"/>
          <p:cNvSpPr/>
          <p:nvPr/>
        </p:nvSpPr>
        <p:spPr>
          <a:xfrm>
            <a:off x="5260419" y="6081593"/>
            <a:ext cx="451247" cy="451247"/>
          </a:xfrm>
          <a:prstGeom prst="roundRect">
            <a:avLst>
              <a:gd name="adj" fmla="val 20261820"/>
            </a:avLst>
          </a:prstGeom>
          <a:solidFill>
            <a:srgbClr val="8C98CA"/>
          </a:solidFill>
          <a:ln/>
        </p:spPr>
      </p:sp>
      <p:pic>
        <p:nvPicPr>
          <p:cNvPr id="3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4482" y="6205657"/>
            <a:ext cx="203002" cy="203002"/>
          </a:xfrm>
          <a:prstGeom prst="rect">
            <a:avLst/>
          </a:prstGeom>
        </p:spPr>
      </p:pic>
      <p:sp>
        <p:nvSpPr>
          <p:cNvPr id="32" name="Text 28"/>
          <p:cNvSpPr/>
          <p:nvPr/>
        </p:nvSpPr>
        <p:spPr>
          <a:xfrm>
            <a:off x="5260419" y="6683216"/>
            <a:ext cx="1880354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Cloud Dependency</a:t>
            </a:r>
            <a:endParaRPr lang="en-US" sz="1450" dirty="0"/>
          </a:p>
        </p:txBody>
      </p:sp>
      <p:sp>
        <p:nvSpPr>
          <p:cNvPr id="33" name="Text 29"/>
          <p:cNvSpPr/>
          <p:nvPr/>
        </p:nvSpPr>
        <p:spPr>
          <a:xfrm>
            <a:off x="5260419" y="7008376"/>
            <a:ext cx="410956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Limited offline capability</a:t>
            </a:r>
            <a:endParaRPr lang="en-US" sz="1150" dirty="0"/>
          </a:p>
        </p:txBody>
      </p:sp>
      <p:sp>
        <p:nvSpPr>
          <p:cNvPr id="34" name="Shape 30"/>
          <p:cNvSpPr/>
          <p:nvPr/>
        </p:nvSpPr>
        <p:spPr>
          <a:xfrm>
            <a:off x="9678353" y="5923598"/>
            <a:ext cx="4425553" cy="1483519"/>
          </a:xfrm>
          <a:prstGeom prst="roundRect">
            <a:avLst>
              <a:gd name="adj" fmla="val 425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35" name="Shape 31"/>
          <p:cNvSpPr/>
          <p:nvPr/>
        </p:nvSpPr>
        <p:spPr>
          <a:xfrm>
            <a:off x="9836348" y="6081593"/>
            <a:ext cx="451247" cy="451247"/>
          </a:xfrm>
          <a:prstGeom prst="roundRect">
            <a:avLst>
              <a:gd name="adj" fmla="val 20261820"/>
            </a:avLst>
          </a:prstGeom>
          <a:solidFill>
            <a:srgbClr val="8C98CA"/>
          </a:solidFill>
          <a:ln/>
        </p:spPr>
      </p:sp>
      <p:pic>
        <p:nvPicPr>
          <p:cNvPr id="3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60412" y="6205657"/>
            <a:ext cx="203002" cy="203002"/>
          </a:xfrm>
          <a:prstGeom prst="rect">
            <a:avLst/>
          </a:prstGeom>
        </p:spPr>
      </p:pic>
      <p:sp>
        <p:nvSpPr>
          <p:cNvPr id="37" name="Text 32"/>
          <p:cNvSpPr/>
          <p:nvPr/>
        </p:nvSpPr>
        <p:spPr>
          <a:xfrm>
            <a:off x="9836348" y="6683216"/>
            <a:ext cx="1880354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Not Scalable</a:t>
            </a:r>
            <a:endParaRPr lang="en-US" sz="1450" dirty="0"/>
          </a:p>
        </p:txBody>
      </p:sp>
      <p:sp>
        <p:nvSpPr>
          <p:cNvPr id="38" name="Text 33"/>
          <p:cNvSpPr/>
          <p:nvPr/>
        </p:nvSpPr>
        <p:spPr>
          <a:xfrm>
            <a:off x="9836348" y="7008376"/>
            <a:ext cx="410956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Struggles with large datasets</a:t>
            </a:r>
            <a:endParaRPr lang="en-US" sz="1150" dirty="0"/>
          </a:p>
        </p:txBody>
      </p:sp>
      <p:sp>
        <p:nvSpPr>
          <p:cNvPr id="39" name="Text 34"/>
          <p:cNvSpPr/>
          <p:nvPr/>
        </p:nvSpPr>
        <p:spPr>
          <a:xfrm>
            <a:off x="526494" y="7576304"/>
            <a:ext cx="13577411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is why VETRI DQX is essential – combining AI intelligence with offline capability and true scalability.</a:t>
            </a:r>
            <a:endParaRPr lang="en-US" sz="115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6A5EE3D-B839-C58B-07C0-941BF1221F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58397" y="7772336"/>
            <a:ext cx="2172003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32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058" y="2845713"/>
            <a:ext cx="10268545" cy="583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VETRI DQX Solution: Our Proposed Approach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3058" y="3503295"/>
            <a:ext cx="254317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Our Proposed Solution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653058" y="4074557"/>
            <a:ext cx="6568797" cy="1090255"/>
          </a:xfrm>
          <a:prstGeom prst="roundRect">
            <a:avLst>
              <a:gd name="adj" fmla="val 4107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47249" y="4268748"/>
            <a:ext cx="2509599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Multi-Layer Validation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47249" y="4672132"/>
            <a:ext cx="6180415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Comprehensive data checks.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408426" y="4074557"/>
            <a:ext cx="6568916" cy="1090255"/>
          </a:xfrm>
          <a:prstGeom prst="roundRect">
            <a:avLst>
              <a:gd name="adj" fmla="val 4107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02617" y="4268748"/>
            <a:ext cx="233255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 Normalization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602617" y="4672132"/>
            <a:ext cx="6180534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Intelligent data standardization.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53058" y="5351383"/>
            <a:ext cx="6568797" cy="1090255"/>
          </a:xfrm>
          <a:prstGeom prst="roundRect">
            <a:avLst>
              <a:gd name="adj" fmla="val 4107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47249" y="5545574"/>
            <a:ext cx="233255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Offline AIRLLM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847249" y="5948958"/>
            <a:ext cx="6180415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 processing without cloud.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7408426" y="5351383"/>
            <a:ext cx="6568916" cy="1090255"/>
          </a:xfrm>
          <a:prstGeom prst="roundRect">
            <a:avLst>
              <a:gd name="adj" fmla="val 4107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02617" y="5545574"/>
            <a:ext cx="233255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Modular &amp; Scalable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7602617" y="5948958"/>
            <a:ext cx="6180534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Flexible architecture.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53058" y="6628209"/>
            <a:ext cx="6568797" cy="1090255"/>
          </a:xfrm>
          <a:prstGeom prst="roundRect">
            <a:avLst>
              <a:gd name="adj" fmla="val 4107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47249" y="6822400"/>
            <a:ext cx="243530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Real-Time Processing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847249" y="7225784"/>
            <a:ext cx="6180415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Instant validation results.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408426" y="6628209"/>
            <a:ext cx="6568916" cy="1090255"/>
          </a:xfrm>
          <a:prstGeom prst="roundRect">
            <a:avLst>
              <a:gd name="adj" fmla="val 4107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7602617" y="6822400"/>
            <a:ext cx="275701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Semantic Understanding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7602617" y="7225784"/>
            <a:ext cx="6180534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Context-aware data analysis.</a:t>
            </a:r>
            <a:endParaRPr lang="en-US" sz="14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99873C-8FDE-9567-5CA9-B9C05731E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2020" y="7755790"/>
            <a:ext cx="1738780" cy="3660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0398" y="563166"/>
            <a:ext cx="3957757" cy="494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Technology Stack</a:t>
            </a:r>
            <a:endParaRPr lang="en-US" sz="3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0398" y="1295281"/>
            <a:ext cx="474821" cy="4748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0398" y="1967984"/>
            <a:ext cx="1978819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Backend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6040398" y="2310170"/>
            <a:ext cx="803600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Python and FastAPI for robust, scalable API development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0398" y="2880122"/>
            <a:ext cx="474821" cy="4748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40398" y="3552825"/>
            <a:ext cx="1978819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 Engine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6040398" y="3895011"/>
            <a:ext cx="803600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AIRLLM with local LLM for intelligent processing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6040398" y="4243268"/>
            <a:ext cx="803600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Models (mistral:latest,qwen2.5:7b-instruct-q4_K_M,phi3mini)</a:t>
            </a:r>
            <a:endParaRPr lang="en-US" sz="1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40398" y="4813221"/>
            <a:ext cx="474821" cy="4748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40398" y="5485924"/>
            <a:ext cx="2438757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Base And Data Layer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6040398" y="5828109"/>
            <a:ext cx="803600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Pandas for processing, PostgreSQL for storage</a:t>
            </a:r>
            <a:endParaRPr lang="en-US" sz="12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40398" y="6398062"/>
            <a:ext cx="474821" cy="47482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040398" y="7070765"/>
            <a:ext cx="1978819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Frontend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6040398" y="7412950"/>
            <a:ext cx="803600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ReactJS &amp; TailwindCSS it provides a sleek, modern design that adapts seamlessly across all devices.</a:t>
            </a:r>
            <a:endParaRPr lang="en-US" sz="1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4CB27F7-6B66-5A52-8A5D-E67C46ECA5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58397" y="7772336"/>
            <a:ext cx="2172003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7041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Our System : Key Modules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Six core components working together for comprehensive data quality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970603" y="31336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Email Validation</a:t>
            </a:r>
            <a:endParaRPr lang="en-US" sz="2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6508" y="3451503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24442" y="31336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Phone Validation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326" y="3451503"/>
            <a:ext cx="339328" cy="33932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051256" y="48277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Duplicate Detection</a:t>
            </a:r>
            <a:endParaRPr lang="en-US" sz="2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43117" y="4835128"/>
            <a:ext cx="339328" cy="33932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9824442" y="6521887"/>
            <a:ext cx="31731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Job Title Normalization</a:t>
            </a:r>
            <a:endParaRPr lang="en-US" sz="2200" dirty="0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4326" y="6218753"/>
            <a:ext cx="339328" cy="339328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1970603" y="65218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Quality Assurance</a:t>
            </a:r>
            <a:endParaRPr lang="en-US" sz="2200" dirty="0"/>
          </a:p>
        </p:txBody>
      </p:sp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6508" y="6218753"/>
            <a:ext cx="339328" cy="339328"/>
          </a:xfrm>
          <a:prstGeom prst="rect">
            <a:avLst/>
          </a:prstGeom>
        </p:spPr>
      </p:pic>
      <p:sp>
        <p:nvSpPr>
          <p:cNvPr id="19" name="Text 7"/>
          <p:cNvSpPr/>
          <p:nvPr/>
        </p:nvSpPr>
        <p:spPr>
          <a:xfrm>
            <a:off x="793790" y="4650581"/>
            <a:ext cx="3785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Detect Invalid or Missing Fields</a:t>
            </a:r>
            <a:endParaRPr lang="en-US" sz="2200" dirty="0"/>
          </a:p>
        </p:txBody>
      </p:sp>
      <p:pic>
        <p:nvPicPr>
          <p:cNvPr id="20" name="Image 1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21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47717" y="4835128"/>
            <a:ext cx="339328" cy="3393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8AED5E-47C6-F8A6-8DBD-B46DEF16B6B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458397" y="7783911"/>
            <a:ext cx="2172003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820" y="512921"/>
            <a:ext cx="4662964" cy="582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System Architecture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2820" y="1375410"/>
            <a:ext cx="746046" cy="1119068"/>
          </a:xfrm>
          <a:prstGeom prst="roundRect">
            <a:avLst>
              <a:gd name="adj" fmla="val 36002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5944" y="1795105"/>
            <a:ext cx="279678" cy="27967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5317" y="1561862"/>
            <a:ext cx="2331482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Raw Data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585317" y="1965007"/>
            <a:ext cx="690586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Ingestion from multiple sources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652820" y="2680930"/>
            <a:ext cx="746046" cy="1119068"/>
          </a:xfrm>
          <a:prstGeom prst="roundRect">
            <a:avLst>
              <a:gd name="adj" fmla="val 36002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944" y="3100626"/>
            <a:ext cx="279678" cy="27967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85317" y="2867382"/>
            <a:ext cx="2331482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Validation Layer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585317" y="3270528"/>
            <a:ext cx="690586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Initial data quality checks</a:t>
            </a:r>
            <a:endParaRPr lang="en-US" sz="1450" dirty="0"/>
          </a:p>
        </p:txBody>
      </p:sp>
      <p:sp>
        <p:nvSpPr>
          <p:cNvPr id="12" name="Shape 7"/>
          <p:cNvSpPr/>
          <p:nvPr/>
        </p:nvSpPr>
        <p:spPr>
          <a:xfrm>
            <a:off x="652820" y="3986451"/>
            <a:ext cx="746046" cy="1119068"/>
          </a:xfrm>
          <a:prstGeom prst="roundRect">
            <a:avLst>
              <a:gd name="adj" fmla="val 36002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944" y="4406146"/>
            <a:ext cx="279678" cy="27967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85317" y="4172902"/>
            <a:ext cx="2331482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AIRLLM Intelligence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1585317" y="4576048"/>
            <a:ext cx="690586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Semantic processing and normalization</a:t>
            </a:r>
            <a:endParaRPr lang="en-US" sz="1450" dirty="0"/>
          </a:p>
        </p:txBody>
      </p:sp>
      <p:sp>
        <p:nvSpPr>
          <p:cNvPr id="16" name="Shape 10"/>
          <p:cNvSpPr/>
          <p:nvPr/>
        </p:nvSpPr>
        <p:spPr>
          <a:xfrm>
            <a:off x="652820" y="5291971"/>
            <a:ext cx="746046" cy="1119068"/>
          </a:xfrm>
          <a:prstGeom prst="roundRect">
            <a:avLst>
              <a:gd name="adj" fmla="val 36002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5944" y="5711666"/>
            <a:ext cx="279678" cy="27967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85317" y="5478423"/>
            <a:ext cx="2607469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Standardization Engine</a:t>
            </a:r>
            <a:endParaRPr lang="en-US" sz="1800" dirty="0"/>
          </a:p>
        </p:txBody>
      </p:sp>
      <p:sp>
        <p:nvSpPr>
          <p:cNvPr id="19" name="Text 12"/>
          <p:cNvSpPr/>
          <p:nvPr/>
        </p:nvSpPr>
        <p:spPr>
          <a:xfrm>
            <a:off x="1585317" y="5881568"/>
            <a:ext cx="690586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Apply business rules and formatting</a:t>
            </a:r>
            <a:endParaRPr lang="en-US" sz="1450" dirty="0"/>
          </a:p>
        </p:txBody>
      </p:sp>
      <p:sp>
        <p:nvSpPr>
          <p:cNvPr id="20" name="Shape 13"/>
          <p:cNvSpPr/>
          <p:nvPr/>
        </p:nvSpPr>
        <p:spPr>
          <a:xfrm>
            <a:off x="652820" y="6597491"/>
            <a:ext cx="746046" cy="1119068"/>
          </a:xfrm>
          <a:prstGeom prst="roundRect">
            <a:avLst>
              <a:gd name="adj" fmla="val 36002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5944" y="7017187"/>
            <a:ext cx="279678" cy="279678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585317" y="6783943"/>
            <a:ext cx="2331482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Clean Data Output</a:t>
            </a:r>
            <a:endParaRPr lang="en-US" sz="1800" dirty="0"/>
          </a:p>
        </p:txBody>
      </p:sp>
      <p:sp>
        <p:nvSpPr>
          <p:cNvPr id="23" name="Text 15"/>
          <p:cNvSpPr/>
          <p:nvPr/>
        </p:nvSpPr>
        <p:spPr>
          <a:xfrm>
            <a:off x="1585317" y="7187089"/>
            <a:ext cx="690586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High-quality, consistent results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96026" y="910828"/>
            <a:ext cx="9365099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Email Verification – Multi-Layer Flow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4396026" y="1654493"/>
            <a:ext cx="365926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Layer 1: Structural Validation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4396026" y="2300526"/>
            <a:ext cx="94959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Regex format check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4396026" y="2711887"/>
            <a:ext cx="94959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Domain syntax check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396026" y="3123248"/>
            <a:ext cx="94959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Valid TLD verification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4396026" y="3777258"/>
            <a:ext cx="389536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Layer 2: Intelligence Validation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396026" y="4423291"/>
            <a:ext cx="94959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Boolean indexing for domain filtering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396026" y="4834652"/>
            <a:ext cx="94959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Allow trusted providers (Gmail, Yahoo, Outlook, etc.)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4396026" y="5246013"/>
            <a:ext cx="9495949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Block temporary / throwaway providers</a:t>
            </a:r>
            <a:r>
              <a:rPr lang="en-US" sz="1650" i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(Mailinator, 10MinuteMail, TempMail, etc.)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4396026" y="5994916"/>
            <a:ext cx="94959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Disposable domain blacklist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396026" y="6406277"/>
            <a:ext cx="94959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Risk classification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396026" y="6981111"/>
            <a:ext cx="9495949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Layer 1 ensures structure, Layer 2 ensures trust.</a:t>
            </a:r>
            <a:endParaRPr lang="en-US" sz="16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EAACC1-8063-72F0-6405-7802AB006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8397" y="7772336"/>
            <a:ext cx="2172003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656" y="529590"/>
            <a:ext cx="13283089" cy="1203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Phone Number Validation Workflow – Advanced Intelligence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328" y="2237780"/>
            <a:ext cx="4851321" cy="23848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994204" y="2447488"/>
            <a:ext cx="1109452" cy="138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Dummy &amp; Repeats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994204" y="2625617"/>
            <a:ext cx="2243558" cy="110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Detect fake or repeated digits</a:t>
            </a: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9428" y="2513131"/>
            <a:ext cx="157789" cy="1577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994204" y="3004679"/>
            <a:ext cx="1109452" cy="138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Length Check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4994204" y="3182808"/>
            <a:ext cx="2243558" cy="110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Validate digit count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428" y="2996359"/>
            <a:ext cx="157789" cy="15778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994204" y="3561871"/>
            <a:ext cx="1109452" cy="138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Country Code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4994204" y="3740000"/>
            <a:ext cx="2243558" cy="110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Verify international code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9428" y="3474656"/>
            <a:ext cx="157789" cy="15778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99135" y="4119063"/>
            <a:ext cx="1109452" cy="138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Input Number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4999135" y="4297191"/>
            <a:ext cx="2243558" cy="110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Enter phone number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29428" y="4031847"/>
            <a:ext cx="157789" cy="15778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73656" y="4839057"/>
            <a:ext cx="2406134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Validation Layers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673656" y="5332214"/>
            <a:ext cx="8744664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Layer 1: Format &amp; Structure</a:t>
            </a: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(Country code validation, Digit length &amp; pattern check, Basic numeric verification)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673656" y="6121479"/>
            <a:ext cx="8744664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Layer 2: Intelligence Check </a:t>
            </a: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Dummy number detection, Repeated digit patterns (111-111-1111), Known fake number rules)</a:t>
            </a:r>
            <a:endParaRPr lang="en-US" sz="1500" dirty="0"/>
          </a:p>
        </p:txBody>
      </p:sp>
      <p:sp>
        <p:nvSpPr>
          <p:cNvPr id="19" name="Text 12"/>
          <p:cNvSpPr/>
          <p:nvPr/>
        </p:nvSpPr>
        <p:spPr>
          <a:xfrm>
            <a:off x="673656" y="6910745"/>
            <a:ext cx="8744664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Layer 3: Risk Assessment ( Twilio phone number verification ,</a:t>
            </a: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Carrier validation (mobile / landline / VoIP) ,Line activity &amp; reachability check)</a:t>
            </a:r>
            <a:endParaRPr lang="en-US" sz="1500" dirty="0"/>
          </a:p>
        </p:txBody>
      </p:sp>
      <p:sp>
        <p:nvSpPr>
          <p:cNvPr id="20" name="Text 13"/>
          <p:cNvSpPr/>
          <p:nvPr/>
        </p:nvSpPr>
        <p:spPr>
          <a:xfrm>
            <a:off x="9895523" y="2213729"/>
            <a:ext cx="2406134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Supported Regions</a:t>
            </a:r>
            <a:endParaRPr lang="en-US" sz="1850" dirty="0"/>
          </a:p>
        </p:txBody>
      </p:sp>
      <p:sp>
        <p:nvSpPr>
          <p:cNvPr id="21" name="Text 14"/>
          <p:cNvSpPr/>
          <p:nvPr/>
        </p:nvSpPr>
        <p:spPr>
          <a:xfrm>
            <a:off x="9895523" y="2706886"/>
            <a:ext cx="4068723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International format support (E.164 standard)</a:t>
            </a:r>
            <a:endParaRPr lang="en-US" sz="1500" dirty="0"/>
          </a:p>
        </p:txBody>
      </p:sp>
      <p:sp>
        <p:nvSpPr>
          <p:cNvPr id="22" name="Text 15"/>
          <p:cNvSpPr/>
          <p:nvPr/>
        </p:nvSpPr>
        <p:spPr>
          <a:xfrm>
            <a:off x="9895523" y="3390186"/>
            <a:ext cx="406872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190+ country codes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9895523" y="3765471"/>
            <a:ext cx="406872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Regional number pattern recognition</a:t>
            </a:r>
            <a:endParaRPr lang="en-US" sz="1500" dirty="0"/>
          </a:p>
        </p:txBody>
      </p:sp>
      <p:sp>
        <p:nvSpPr>
          <p:cNvPr id="24" name="Text 17"/>
          <p:cNvSpPr/>
          <p:nvPr/>
        </p:nvSpPr>
        <p:spPr>
          <a:xfrm>
            <a:off x="9895523" y="4265890"/>
            <a:ext cx="2525316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Detection Capabilities</a:t>
            </a:r>
            <a:endParaRPr lang="en-US" sz="1850" dirty="0"/>
          </a:p>
        </p:txBody>
      </p:sp>
      <p:sp>
        <p:nvSpPr>
          <p:cNvPr id="25" name="Text 18"/>
          <p:cNvSpPr/>
          <p:nvPr/>
        </p:nvSpPr>
        <p:spPr>
          <a:xfrm>
            <a:off x="9895523" y="4759047"/>
            <a:ext cx="406872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Fake/dummy number identification</a:t>
            </a:r>
            <a:endParaRPr lang="en-US" sz="1500" dirty="0"/>
          </a:p>
        </p:txBody>
      </p:sp>
      <p:sp>
        <p:nvSpPr>
          <p:cNvPr id="26" name="Text 19"/>
          <p:cNvSpPr/>
          <p:nvPr/>
        </p:nvSpPr>
        <p:spPr>
          <a:xfrm>
            <a:off x="9895523" y="5134332"/>
            <a:ext cx="406872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Repeated digit patterns (111-111-1111)</a:t>
            </a:r>
            <a:endParaRPr lang="en-US" sz="1500" dirty="0"/>
          </a:p>
        </p:txBody>
      </p:sp>
      <p:sp>
        <p:nvSpPr>
          <p:cNvPr id="27" name="Text 20"/>
          <p:cNvSpPr/>
          <p:nvPr/>
        </p:nvSpPr>
        <p:spPr>
          <a:xfrm>
            <a:off x="9895523" y="5509617"/>
            <a:ext cx="406872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Invalid area codes</a:t>
            </a:r>
            <a:endParaRPr lang="en-US" sz="1500" dirty="0"/>
          </a:p>
        </p:txBody>
      </p:sp>
      <p:sp>
        <p:nvSpPr>
          <p:cNvPr id="28" name="Text 21"/>
          <p:cNvSpPr/>
          <p:nvPr/>
        </p:nvSpPr>
        <p:spPr>
          <a:xfrm>
            <a:off x="9895523" y="5884902"/>
            <a:ext cx="406872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Carrier validation</a:t>
            </a:r>
            <a:endParaRPr lang="en-US" sz="15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F01335F-974A-5D34-3503-ECC97DE9EB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58397" y="7772336"/>
            <a:ext cx="2172003" cy="4572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1603</Words>
  <Application>Microsoft Office PowerPoint</Application>
  <PresentationFormat>Custom</PresentationFormat>
  <Paragraphs>259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Fraunces Medium</vt:lpstr>
      <vt:lpstr>Arial</vt:lpstr>
      <vt:lpstr>Epilogue</vt:lpstr>
      <vt:lpstr>Fraunces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PIRUTHVIN M</dc:creator>
  <cp:lastModifiedBy>PIRUTHVIN M</cp:lastModifiedBy>
  <cp:revision>11</cp:revision>
  <dcterms:created xsi:type="dcterms:W3CDTF">2025-12-18T04:55:57Z</dcterms:created>
  <dcterms:modified xsi:type="dcterms:W3CDTF">2025-12-18T15:55:09Z</dcterms:modified>
</cp:coreProperties>
</file>